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2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73" r:id="rId6"/>
    <p:sldId id="311" r:id="rId7"/>
    <p:sldId id="310" r:id="rId8"/>
    <p:sldId id="285" r:id="rId9"/>
    <p:sldId id="277" r:id="rId10"/>
    <p:sldId id="313" r:id="rId11"/>
    <p:sldId id="306" r:id="rId12"/>
    <p:sldId id="305" r:id="rId13"/>
    <p:sldId id="307" r:id="rId14"/>
    <p:sldId id="308" r:id="rId15"/>
    <p:sldId id="274" r:id="rId16"/>
    <p:sldId id="309" r:id="rId17"/>
    <p:sldId id="280" r:id="rId18"/>
    <p:sldId id="281" r:id="rId19"/>
    <p:sldId id="312" r:id="rId20"/>
    <p:sldId id="265" r:id="rId21"/>
    <p:sldId id="267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91"/>
    <p:restoredTop sz="82418"/>
  </p:normalViewPr>
  <p:slideViewPr>
    <p:cSldViewPr snapToGrid="0" snapToObjects="1">
      <p:cViewPr varScale="1">
        <p:scale>
          <a:sx n="101" d="100"/>
          <a:sy n="101" d="100"/>
        </p:scale>
        <p:origin x="232" y="240"/>
      </p:cViewPr>
      <p:guideLst/>
    </p:cSldViewPr>
  </p:slideViewPr>
  <p:outlineViewPr>
    <p:cViewPr>
      <p:scale>
        <a:sx n="33" d="100"/>
        <a:sy n="33" d="100"/>
      </p:scale>
      <p:origin x="0" y="-36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2AA52-B026-FC45-A0BA-D2F1601D2146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DE0FE-B6EF-C84A-A0C9-A20E81F5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 welcome to my second individual project.</a:t>
            </a:r>
            <a:r>
              <a:rPr lang="en-US" baseline="0" dirty="0" smtClean="0"/>
              <a:t> Today I’m going to talk about global infant mortality rate and the correlation with fertility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birth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human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history.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personally,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child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family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child;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“Hero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Mother”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government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encouraged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women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children.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parents’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opportunities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accomplish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myself;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However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parents’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resources.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Perhaps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siblings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siblings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investigate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relationship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mortality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fertility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globally.</a:t>
            </a:r>
            <a:r>
              <a:rPr lang="zh-CN" altLang="en-US" baseline="0" dirty="0" smtClean="0"/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9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Sub-Saharan Africa is the region with the highest level of child mortality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7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Sub-Saharan Africa is the region with the highest level of child mortality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Infant mortality has declined in all regions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world.</a:t>
            </a:r>
            <a:r>
              <a:rPr lang="zh-CN" altLang="en-US" dirty="0" smtClean="0"/>
              <a:t> </a:t>
            </a:r>
            <a:endParaRPr 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America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corresponding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brown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7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percentage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9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DE0FE-B6EF-C84A-A0C9-A20E81F583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5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989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83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8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61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77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44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3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9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7D525BB-DA17-4BA0-B3C8-3AC3ABC827E6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09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8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.worldbank.org/indicator/SP.DYN.IMRT.IN?view=char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.worldbank.org/indicator/SP.DYN.TFRT.I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Global</a:t>
            </a:r>
            <a:r>
              <a:rPr lang="zh-CN" altLang="en-US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Infant</a:t>
            </a:r>
            <a:r>
              <a:rPr lang="zh-CN" altLang="en-US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415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ortality</a:t>
            </a:r>
            <a:r>
              <a:rPr lang="zh-CN" altLang="en-US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415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ate</a:t>
            </a:r>
            <a:r>
              <a:rPr lang="zh-CN" altLang="en-US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&amp;</a:t>
            </a:r>
            <a:r>
              <a:rPr lang="zh-CN" altLang="en-US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Fertility</a:t>
            </a:r>
            <a:r>
              <a:rPr lang="zh-CN" altLang="en-US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415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Rate</a:t>
            </a:r>
            <a:endParaRPr lang="en-US" sz="415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 err="1" smtClean="0"/>
              <a:t>Dats</a:t>
            </a:r>
            <a:r>
              <a:rPr lang="en-US" altLang="zh-CN" sz="1800" dirty="0" smtClean="0"/>
              <a:t> </a:t>
            </a:r>
            <a:r>
              <a:rPr lang="en-US" altLang="zh-CN" sz="1800" dirty="0" smtClean="0">
                <a:solidFill>
                  <a:schemeClr val="accent1"/>
                </a:solidFill>
              </a:rPr>
              <a:t>6103</a:t>
            </a:r>
            <a:r>
              <a:rPr lang="en-US" altLang="zh-CN" sz="1800" dirty="0" smtClean="0"/>
              <a:t> individual project ii</a:t>
            </a:r>
            <a:endParaRPr lang="zh-CN" altLang="en-US" sz="1800" dirty="0" smtClean="0"/>
          </a:p>
          <a:p>
            <a:r>
              <a:rPr lang="en-US" altLang="zh-CN" sz="1800" dirty="0" smtClean="0"/>
              <a:t>Presenter: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Xinyu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mandy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Zhang</a:t>
            </a:r>
            <a:endParaRPr lang="zh-CN" altLang="en-US" sz="1800" dirty="0" smtClean="0"/>
          </a:p>
          <a:p>
            <a:r>
              <a:rPr lang="en-US" altLang="zh-CN" sz="1800" dirty="0" smtClean="0"/>
              <a:t>Professor: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Nima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zahadat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95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54099"/>
            <a:ext cx="5285501" cy="5068848"/>
          </a:xfrm>
          <a:prstGeom prst="rect">
            <a:avLst/>
          </a:prstGeom>
        </p:spPr>
      </p:pic>
      <p:pic>
        <p:nvPicPr>
          <p:cNvPr id="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132352"/>
            <a:ext cx="5880100" cy="49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>
                <a:solidFill>
                  <a:schemeClr val="accent1"/>
                </a:solidFill>
              </a:rPr>
              <a:t>Over the Country: what country has the highest infant mortality rate?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90475"/>
            <a:ext cx="4938712" cy="35343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5283"/>
            <a:ext cx="4937125" cy="3544685"/>
          </a:xfrm>
        </p:spPr>
      </p:pic>
    </p:spTree>
    <p:extLst>
      <p:ext uri="{BB962C8B-B14F-4D97-AF65-F5344CB8AC3E}">
        <p14:creationId xmlns:p14="http://schemas.microsoft.com/office/powerpoint/2010/main" val="214560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>
                <a:solidFill>
                  <a:schemeClr val="accent1"/>
                </a:solidFill>
              </a:rPr>
              <a:t>What country has the lowest infant mortality rate?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68164"/>
            <a:ext cx="4938712" cy="317892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53467"/>
            <a:ext cx="4937125" cy="3208316"/>
          </a:xfrm>
        </p:spPr>
      </p:pic>
    </p:spTree>
    <p:extLst>
      <p:ext uri="{BB962C8B-B14F-4D97-AF65-F5344CB8AC3E}">
        <p14:creationId xmlns:p14="http://schemas.microsoft.com/office/powerpoint/2010/main" val="10564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 smtClean="0">
                <a:solidFill>
                  <a:schemeClr val="accent1"/>
                </a:solidFill>
              </a:rPr>
              <a:t>What about the absolute changes during 2011-2015?</a:t>
            </a:r>
            <a:endParaRPr lang="en-US" sz="4300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volatile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" y="2578793"/>
            <a:ext cx="5207657" cy="333919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Most stable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8" y="2572426"/>
            <a:ext cx="5420114" cy="3272848"/>
          </a:xfrm>
        </p:spPr>
      </p:pic>
    </p:spTree>
    <p:extLst>
      <p:ext uri="{BB962C8B-B14F-4D97-AF65-F5344CB8AC3E}">
        <p14:creationId xmlns:p14="http://schemas.microsoft.com/office/powerpoint/2010/main" val="3574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96"/>
            <a:ext cx="12192000" cy="57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in Fertility Rate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66023"/>
              </p:ext>
            </p:extLst>
          </p:nvPr>
        </p:nvGraphicFramePr>
        <p:xfrm>
          <a:off x="4909781" y="1147482"/>
          <a:ext cx="6492876" cy="480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38"/>
                <a:gridCol w="3246438"/>
              </a:tblGrid>
              <a:tr h="511278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Numb</a:t>
                      </a:r>
                      <a:r>
                        <a:rPr lang="en-US" baseline="0" dirty="0" smtClean="0"/>
                        <a:t> of Countries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East Asia &amp; Pacific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Europe &amp; Central Asia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Latin America &amp; Caribbean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Middle East &amp; North Africa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South Asia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Sub-Saharan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Year: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Remove countries which have missing data in the period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Merged with infant mortality rate data frame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547"/>
            <a:ext cx="12192000" cy="53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5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Correlation of Infant Mortality Rate and Fertility Rate</a:t>
            </a:r>
            <a:endParaRPr lang="en-US" sz="3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47152"/>
            <a:ext cx="6492875" cy="40271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Year: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Merge infant data frame and fertility data as a new data frame </a:t>
            </a:r>
            <a:r>
              <a:rPr lang="en-US" b="1" i="1" dirty="0" smtClean="0"/>
              <a:t>Correlation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Remove countries which have missing data in the period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Compute the correlation in each country from 2011-2015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Correlation of Infant Mortality Rate and Fertility Rate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13" y="1180725"/>
            <a:ext cx="7462721" cy="5124479"/>
          </a:xfrm>
        </p:spPr>
      </p:pic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Year: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Merge infant data frame and fertility data as a new data frame </a:t>
            </a:r>
            <a:r>
              <a:rPr lang="en-US" b="1" i="1" dirty="0" smtClean="0"/>
              <a:t>Correlation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Remove countries which have missing data in the period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Compute the correlation in each country from 2011-2015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245"/>
            <a:ext cx="12192000" cy="57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Introduction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What: Infant mortality rate and fertility rate in 173 countries 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When: From 2011 to 2015; 5 years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altLang="zh-CN" dirty="0"/>
              <a:t>H</a:t>
            </a:r>
            <a:r>
              <a:rPr lang="en-US" dirty="0" smtClean="0"/>
              <a:t>ow: 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years?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years?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fertility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years?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fertility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rate?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fertility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8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Conclusion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fertility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world.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still</a:t>
            </a:r>
            <a:r>
              <a:rPr lang="zh-CN" altLang="en-US" dirty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fertility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strongly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rate,</a:t>
            </a:r>
            <a:r>
              <a:rPr lang="zh-CN" altLang="en-US" dirty="0" smtClean="0"/>
              <a:t> </a:t>
            </a:r>
            <a:r>
              <a:rPr lang="en-US" altLang="zh-CN" dirty="0" smtClean="0"/>
              <a:t>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versa.</a:t>
            </a:r>
            <a:r>
              <a:rPr lang="zh-CN" altLang="en-US" dirty="0" smtClean="0"/>
              <a:t> </a:t>
            </a:r>
          </a:p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scientist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dirty="0" smtClean="0"/>
              <a:t>nfant </a:t>
            </a:r>
            <a:r>
              <a:rPr lang="en-US" dirty="0"/>
              <a:t>mortality is connected with fertility in two ways.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eductions in child mortality </a:t>
            </a:r>
            <a:r>
              <a:rPr lang="en-US" altLang="zh-CN" dirty="0"/>
              <a:t>is</a:t>
            </a:r>
            <a:r>
              <a:rPr lang="en-US" dirty="0"/>
              <a:t> a key trigger for the fertility transition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 smtClean="0"/>
              <a:t>t </a:t>
            </a:r>
            <a:r>
              <a:rPr lang="en-US" dirty="0"/>
              <a:t>reduces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“demand”</a:t>
            </a:r>
            <a:r>
              <a:rPr lang="zh-CN" altLang="en-US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children by improving the chances of survival to adulthood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hand,</a:t>
            </a:r>
            <a:r>
              <a:rPr lang="zh-CN" altLang="en-US" dirty="0"/>
              <a:t> 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fertility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</a:t>
            </a:r>
            <a:r>
              <a:rPr lang="en-US" altLang="zh-CN" dirty="0"/>
              <a:t>down,</a:t>
            </a:r>
            <a:r>
              <a:rPr lang="zh-CN" altLang="en-US" dirty="0"/>
              <a:t> </a:t>
            </a:r>
            <a:r>
              <a:rPr lang="en-US" altLang="zh-CN" dirty="0"/>
              <a:t>parents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devote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children,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 smtClean="0"/>
              <a:t>increase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survival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thus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decrease</a:t>
            </a:r>
            <a:r>
              <a:rPr lang="zh-CN" altLang="en-US" dirty="0" smtClean="0"/>
              <a:t> </a:t>
            </a:r>
            <a:r>
              <a:rPr lang="en-US" altLang="zh-CN" dirty="0"/>
              <a:t>mortality</a:t>
            </a:r>
            <a:r>
              <a:rPr lang="zh-CN" altLang="en-US" dirty="0"/>
              <a:t> </a:t>
            </a:r>
            <a:r>
              <a:rPr lang="en-US" altLang="zh-CN" dirty="0"/>
              <a:t>rate.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What Will Happen Next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keep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going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countries</a:t>
            </a:r>
            <a:r>
              <a:rPr lang="is-IS" altLang="zh-CN" dirty="0" smtClean="0"/>
              <a:t>…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>
              <a:buFont typeface="Arial" charset="0"/>
              <a:buChar char="•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fertility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keep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going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endParaRPr lang="zh-CN" altLang="en-US" dirty="0" smtClean="0"/>
          </a:p>
          <a:p>
            <a:pPr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Sub-</a:t>
            </a:r>
            <a:r>
              <a:rPr lang="en-US" altLang="zh-CN" dirty="0" err="1" smtClean="0"/>
              <a:t>sahara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Africa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highest</a:t>
            </a:r>
            <a:r>
              <a:rPr lang="zh-CN" altLang="en-US" dirty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</a:t>
            </a:r>
            <a:endParaRPr lang="zh-CN" altLang="en-US" dirty="0" smtClean="0"/>
          </a:p>
          <a:p>
            <a:pPr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Europ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keep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</a:t>
            </a:r>
            <a:endParaRPr lang="zh-CN" altLang="en-US" dirty="0" smtClean="0"/>
          </a:p>
          <a:p>
            <a:pPr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Japan,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mortality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decreasing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fertility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smtClean="0"/>
              <a:t>decreasing,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worse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Code Walk Through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Goolge@cloud\report\Thank-You-word-cloud-1024x7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8488" y="369854"/>
            <a:ext cx="7599784" cy="587053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023360" y="5253640"/>
            <a:ext cx="4339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My email: mandy_zhang512@gwu.edu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Data Information I: Infant Mortality Rate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 Source: the World Bank national data, estimates developed by the UN Inter-agency Group for Child Mortality Estimation.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Website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data.worldbank.org/indicator/SP.DYN.IMRT.IN?view=chart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 Infant </a:t>
            </a:r>
            <a:r>
              <a:rPr lang="en-US" dirty="0"/>
              <a:t>mortality </a:t>
            </a:r>
            <a:r>
              <a:rPr lang="en-US" dirty="0" smtClean="0"/>
              <a:t>rate: the </a:t>
            </a:r>
            <a:r>
              <a:rPr lang="en-US" dirty="0"/>
              <a:t>number of infants dying before reaching one year of age, per 1,000 live births in a given year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 Periodicity</a:t>
            </a:r>
            <a:r>
              <a:rPr lang="en-US" dirty="0"/>
              <a:t>: Annual</a:t>
            </a:r>
          </a:p>
          <a:p>
            <a:pPr>
              <a:buFont typeface="Wingdings" charset="2"/>
              <a:buChar char="§"/>
            </a:pPr>
            <a:r>
              <a:rPr lang="en-US" dirty="0"/>
              <a:t> Year: </a:t>
            </a:r>
            <a:r>
              <a:rPr lang="en-US" dirty="0" smtClean="0"/>
              <a:t>1960 – 2016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 193 countries with 7 region areas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Data Information II: Fertility Rate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Source</a:t>
            </a:r>
            <a:r>
              <a:rPr lang="en-US" dirty="0"/>
              <a:t>: the World Bank national data. </a:t>
            </a:r>
            <a:endParaRPr lang="en-US" dirty="0" smtClean="0"/>
          </a:p>
          <a:p>
            <a:pPr lvl="2">
              <a:buFont typeface="Wingdings" charset="2"/>
              <a:buChar char="§"/>
            </a:pPr>
            <a:r>
              <a:rPr lang="en-US" dirty="0"/>
              <a:t>United Nations Population Division. World Population Prospects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Census reports and other statistical publications from national statistical offices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Eurostat: Demographic Statistics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United Nations Statistical Division. Population and Vita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§"/>
            </a:pPr>
            <a:r>
              <a:rPr lang="en-US" dirty="0" smtClean="0"/>
              <a:t> Website: </a:t>
            </a:r>
            <a:r>
              <a:rPr lang="en-US" dirty="0">
                <a:hlinkClick r:id="rId2"/>
              </a:rPr>
              <a:t>https://data.worldbank.org/indicator/SP.DYN.TFRT.IN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§"/>
            </a:pPr>
            <a:r>
              <a:rPr lang="en-US" dirty="0"/>
              <a:t> F</a:t>
            </a:r>
            <a:r>
              <a:rPr lang="en-US" dirty="0" smtClean="0"/>
              <a:t>ertility rate: the </a:t>
            </a:r>
            <a:r>
              <a:rPr lang="en-US" dirty="0"/>
              <a:t>number of children that would be born to a woman if she were to live to the end of her childbearing years and bear children in accordance with age-specific fertility rates of the specified year.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dirty="0"/>
              <a:t>Periodicity: </a:t>
            </a:r>
            <a:r>
              <a:rPr lang="en-US" dirty="0" smtClean="0"/>
              <a:t>Annual</a:t>
            </a: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 Year: 1960 – 2016</a:t>
            </a:r>
          </a:p>
          <a:p>
            <a:pPr>
              <a:buFont typeface="Wingdings" charset="2"/>
              <a:buChar char="§"/>
            </a:pPr>
            <a:r>
              <a:rPr lang="en-US" dirty="0"/>
              <a:t> 193 countries with 7 region areas</a:t>
            </a:r>
          </a:p>
          <a:p>
            <a:pPr lvl="1"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in Infant Mortality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18" y="1204566"/>
            <a:ext cx="7588607" cy="510063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Year: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Remove countries which have missing data in the period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Add a new column which each row (country) is the mean value of 5 years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94"/>
            <a:ext cx="12192000" cy="53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420"/>
            <a:ext cx="12192000" cy="53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6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in Infant Mortality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909781" y="1147482"/>
          <a:ext cx="6492876" cy="480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38"/>
                <a:gridCol w="3246438"/>
              </a:tblGrid>
              <a:tr h="511278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Numb</a:t>
                      </a:r>
                      <a:r>
                        <a:rPr lang="en-US" baseline="0" dirty="0" smtClean="0"/>
                        <a:t> of Countries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East Asia &amp; Pacific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Europe &amp; Central Asia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Latin America &amp; Caribbean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Middle East &amp; North Africa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South Asia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613086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Sub-Saharan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Year: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Remove countries which have missing data in the period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/>
              <a:t>Add a new column which each row (country) is the mean value of 5 years </a:t>
            </a:r>
          </a:p>
          <a:p>
            <a:pPr marL="342900" indent="-342900">
              <a:buFont typeface="Wingdings" charset="2"/>
              <a:buChar char="v"/>
            </a:pP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in Infant Mortality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42288"/>
            <a:ext cx="6567053" cy="616273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Year: 2011-2015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 smtClean="0"/>
              <a:t>Remove countries which have missing data in the period</a:t>
            </a:r>
          </a:p>
          <a:p>
            <a:pPr marL="342900" indent="-342900">
              <a:buFont typeface="Wingdings" charset="2"/>
              <a:buChar char="v"/>
            </a:pPr>
            <a:r>
              <a:rPr lang="en-US" b="1" dirty="0"/>
              <a:t>Add a new column which each row (country) is the mean value of 5 years </a:t>
            </a:r>
          </a:p>
          <a:p>
            <a:pPr marL="342900" indent="-342900">
              <a:buFont typeface="Wingdings" charset="2"/>
              <a:buChar char="v"/>
            </a:pP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3196</TotalTime>
  <Words>1112</Words>
  <Application>Microsoft Macintosh PowerPoint</Application>
  <PresentationFormat>Widescreen</PresentationFormat>
  <Paragraphs>123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Avenir Book</vt:lpstr>
      <vt:lpstr>Calibri</vt:lpstr>
      <vt:lpstr>Calibri Light</vt:lpstr>
      <vt:lpstr>Wingdings</vt:lpstr>
      <vt:lpstr>宋体</vt:lpstr>
      <vt:lpstr>Arial</vt:lpstr>
      <vt:lpstr>Retrospect</vt:lpstr>
      <vt:lpstr>Global Infant Mortality Rate &amp; Fertility Rate</vt:lpstr>
      <vt:lpstr>Introduction</vt:lpstr>
      <vt:lpstr>Data Information I: Infant Mortality Rate</vt:lpstr>
      <vt:lpstr>Data Information II: Fertility Rate</vt:lpstr>
      <vt:lpstr>Overview in Infant Mortality </vt:lpstr>
      <vt:lpstr>PowerPoint Presentation</vt:lpstr>
      <vt:lpstr>PowerPoint Presentation</vt:lpstr>
      <vt:lpstr>Overview in Infant Mortality </vt:lpstr>
      <vt:lpstr>Overview in Infant Mortality </vt:lpstr>
      <vt:lpstr>PowerPoint Presentation</vt:lpstr>
      <vt:lpstr>Over the Country: what country has the highest infant mortality rate?</vt:lpstr>
      <vt:lpstr>What country has the lowest infant mortality rate?</vt:lpstr>
      <vt:lpstr>What about the absolute changes during 2011-2015?</vt:lpstr>
      <vt:lpstr>PowerPoint Presentation</vt:lpstr>
      <vt:lpstr>Overview in Fertility Rate </vt:lpstr>
      <vt:lpstr>PowerPoint Presentation</vt:lpstr>
      <vt:lpstr>Correlation of Infant Mortality Rate and Fertility Rate</vt:lpstr>
      <vt:lpstr>Correlation of Infant Mortality Rate and Fertility Rate</vt:lpstr>
      <vt:lpstr>PowerPoint Presentation</vt:lpstr>
      <vt:lpstr>Conclusion</vt:lpstr>
      <vt:lpstr>What Will Happen Next</vt:lpstr>
      <vt:lpstr>Code Walk Through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38</cp:revision>
  <dcterms:created xsi:type="dcterms:W3CDTF">2017-11-29T22:31:23Z</dcterms:created>
  <dcterms:modified xsi:type="dcterms:W3CDTF">2017-12-02T03:48:12Z</dcterms:modified>
</cp:coreProperties>
</file>